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79" r:id="rId3"/>
    <p:sldId id="261" r:id="rId4"/>
    <p:sldId id="277" r:id="rId5"/>
    <p:sldId id="263" r:id="rId6"/>
    <p:sldId id="267" r:id="rId7"/>
    <p:sldId id="276" r:id="rId8"/>
    <p:sldId id="274" r:id="rId9"/>
    <p:sldId id="262" r:id="rId1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DE"/>
    <a:srgbClr val="E64A49"/>
    <a:srgbClr val="1010D7"/>
    <a:srgbClr val="E22A29"/>
    <a:srgbClr val="82B75E"/>
    <a:srgbClr val="A95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4" autoAdjust="0"/>
    <p:restoredTop sz="94660"/>
  </p:normalViewPr>
  <p:slideViewPr>
    <p:cSldViewPr snapToGrid="0">
      <p:cViewPr varScale="1">
        <p:scale>
          <a:sx n="76" d="100"/>
          <a:sy n="76" d="100"/>
        </p:scale>
        <p:origin x="102" y="92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acuum%20vs%20air\paraviewFile_suction%20vs%20gravity\datas\ParticleNumInDie_suction%20vs%20grav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35491466191536"/>
          <c:y val="3.6303620928868553E-2"/>
          <c:w val="0.7809706483117087"/>
          <c:h val="0.81452721745089329"/>
        </c:manualLayout>
      </c:layout>
      <c:scatterChart>
        <c:scatterStyle val="smoothMarker"/>
        <c:varyColors val="0"/>
        <c:ser>
          <c:idx val="0"/>
          <c:order val="0"/>
          <c:tx>
            <c:strRef>
              <c:f>Sheet1!$E$3</c:f>
              <c:strCache>
                <c:ptCount val="1"/>
                <c:pt idx="0">
                  <c:v>Case - Suction</c:v>
                </c:pt>
              </c:strCache>
            </c:strRef>
          </c:tx>
          <c:spPr>
            <a:ln w="19050" cap="rnd">
              <a:solidFill>
                <a:srgbClr val="FF0000"/>
              </a:solidFill>
              <a:round/>
            </a:ln>
            <a:effectLst/>
          </c:spPr>
          <c:marker>
            <c:symbol val="none"/>
          </c:marker>
          <c:xVal>
            <c:numRef>
              <c:f>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Sheet1!$E$4:$E$123</c:f>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c:ext xmlns:c16="http://schemas.microsoft.com/office/drawing/2014/chart" uri="{C3380CC4-5D6E-409C-BE32-E72D297353CC}">
              <c16:uniqueId val="{00000000-B333-4F63-9E49-ADE961CFDDE9}"/>
            </c:ext>
          </c:extLst>
        </c:ser>
        <c:ser>
          <c:idx val="1"/>
          <c:order val="1"/>
          <c:tx>
            <c:strRef>
              <c:f>Sheet1!$F$3</c:f>
              <c:strCache>
                <c:ptCount val="1"/>
                <c:pt idx="0">
                  <c:v>Case - Gravity</c:v>
                </c:pt>
              </c:strCache>
            </c:strRef>
          </c:tx>
          <c:spPr>
            <a:ln w="19050" cap="rnd">
              <a:solidFill>
                <a:srgbClr val="00B0F0"/>
              </a:solidFill>
              <a:round/>
            </a:ln>
            <a:effectLst/>
          </c:spPr>
          <c:marker>
            <c:symbol val="none"/>
          </c:marker>
          <c:xVal>
            <c:numRef>
              <c:f>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Sheet1!$F$4:$F$123</c:f>
              <c:numCache>
                <c:formatCode>General</c:formatCode>
                <c:ptCount val="120"/>
                <c:pt idx="1">
                  <c:v>0</c:v>
                </c:pt>
                <c:pt idx="2">
                  <c:v>1245</c:v>
                </c:pt>
                <c:pt idx="3">
                  <c:v>6020</c:v>
                </c:pt>
                <c:pt idx="4">
                  <c:v>1780</c:v>
                </c:pt>
                <c:pt idx="5">
                  <c:v>5190</c:v>
                </c:pt>
                <c:pt idx="6">
                  <c:v>5640</c:v>
                </c:pt>
                <c:pt idx="7">
                  <c:v>3820</c:v>
                </c:pt>
                <c:pt idx="8">
                  <c:v>4630</c:v>
                </c:pt>
                <c:pt idx="9">
                  <c:v>5640</c:v>
                </c:pt>
                <c:pt idx="10">
                  <c:v>5600</c:v>
                </c:pt>
                <c:pt idx="11">
                  <c:v>5800</c:v>
                </c:pt>
                <c:pt idx="12">
                  <c:v>5580</c:v>
                </c:pt>
                <c:pt idx="13">
                  <c:v>5825</c:v>
                </c:pt>
                <c:pt idx="14">
                  <c:v>5890</c:v>
                </c:pt>
                <c:pt idx="15">
                  <c:v>6320</c:v>
                </c:pt>
                <c:pt idx="16">
                  <c:v>6060</c:v>
                </c:pt>
                <c:pt idx="17">
                  <c:v>6135</c:v>
                </c:pt>
                <c:pt idx="18">
                  <c:v>6055</c:v>
                </c:pt>
                <c:pt idx="19">
                  <c:v>6145</c:v>
                </c:pt>
                <c:pt idx="20">
                  <c:v>6200</c:v>
                </c:pt>
                <c:pt idx="21">
                  <c:v>6230</c:v>
                </c:pt>
                <c:pt idx="22">
                  <c:v>6320</c:v>
                </c:pt>
                <c:pt idx="23">
                  <c:v>6165</c:v>
                </c:pt>
                <c:pt idx="24">
                  <c:v>6225</c:v>
                </c:pt>
                <c:pt idx="25">
                  <c:v>6250</c:v>
                </c:pt>
                <c:pt idx="26">
                  <c:v>6345</c:v>
                </c:pt>
                <c:pt idx="27">
                  <c:v>6320</c:v>
                </c:pt>
                <c:pt idx="28">
                  <c:v>6250</c:v>
                </c:pt>
                <c:pt idx="29">
                  <c:v>6260</c:v>
                </c:pt>
                <c:pt idx="30">
                  <c:v>6220</c:v>
                </c:pt>
                <c:pt idx="31">
                  <c:v>5965</c:v>
                </c:pt>
                <c:pt idx="32">
                  <c:v>6170</c:v>
                </c:pt>
                <c:pt idx="33">
                  <c:v>6015</c:v>
                </c:pt>
                <c:pt idx="34">
                  <c:v>6140</c:v>
                </c:pt>
                <c:pt idx="35">
                  <c:v>6045</c:v>
                </c:pt>
                <c:pt idx="36">
                  <c:v>5960</c:v>
                </c:pt>
                <c:pt idx="37">
                  <c:v>6110</c:v>
                </c:pt>
                <c:pt idx="38">
                  <c:v>5945</c:v>
                </c:pt>
                <c:pt idx="39">
                  <c:v>6030</c:v>
                </c:pt>
                <c:pt idx="40">
                  <c:v>5960</c:v>
                </c:pt>
                <c:pt idx="41">
                  <c:v>6000</c:v>
                </c:pt>
                <c:pt idx="42">
                  <c:v>5860</c:v>
                </c:pt>
                <c:pt idx="43">
                  <c:v>6020</c:v>
                </c:pt>
                <c:pt idx="44">
                  <c:v>5930</c:v>
                </c:pt>
                <c:pt idx="45">
                  <c:v>5900</c:v>
                </c:pt>
                <c:pt idx="46">
                  <c:v>5885</c:v>
                </c:pt>
                <c:pt idx="47">
                  <c:v>5950</c:v>
                </c:pt>
                <c:pt idx="48">
                  <c:v>5950</c:v>
                </c:pt>
                <c:pt idx="49">
                  <c:v>6020</c:v>
                </c:pt>
                <c:pt idx="50">
                  <c:v>5875</c:v>
                </c:pt>
                <c:pt idx="51">
                  <c:v>5905</c:v>
                </c:pt>
                <c:pt idx="52">
                  <c:v>5945</c:v>
                </c:pt>
                <c:pt idx="53">
                  <c:v>5905</c:v>
                </c:pt>
                <c:pt idx="54">
                  <c:v>6065</c:v>
                </c:pt>
                <c:pt idx="55">
                  <c:v>5865</c:v>
                </c:pt>
                <c:pt idx="56">
                  <c:v>6015</c:v>
                </c:pt>
                <c:pt idx="57">
                  <c:v>6135</c:v>
                </c:pt>
                <c:pt idx="58">
                  <c:v>6080</c:v>
                </c:pt>
                <c:pt idx="59">
                  <c:v>6165</c:v>
                </c:pt>
                <c:pt idx="60">
                  <c:v>6195</c:v>
                </c:pt>
                <c:pt idx="61">
                  <c:v>6135</c:v>
                </c:pt>
                <c:pt idx="62">
                  <c:v>6475</c:v>
                </c:pt>
                <c:pt idx="63">
                  <c:v>6245</c:v>
                </c:pt>
                <c:pt idx="64">
                  <c:v>6430</c:v>
                </c:pt>
                <c:pt idx="65">
                  <c:v>6505</c:v>
                </c:pt>
                <c:pt idx="66">
                  <c:v>6620</c:v>
                </c:pt>
                <c:pt idx="67">
                  <c:v>6695</c:v>
                </c:pt>
                <c:pt idx="68">
                  <c:v>6850</c:v>
                </c:pt>
                <c:pt idx="69">
                  <c:v>7105</c:v>
                </c:pt>
                <c:pt idx="70">
                  <c:v>6965</c:v>
                </c:pt>
                <c:pt idx="71">
                  <c:v>7335</c:v>
                </c:pt>
                <c:pt idx="72">
                  <c:v>7670</c:v>
                </c:pt>
                <c:pt idx="73">
                  <c:v>7515</c:v>
                </c:pt>
                <c:pt idx="74">
                  <c:v>7730</c:v>
                </c:pt>
                <c:pt idx="75">
                  <c:v>8095</c:v>
                </c:pt>
                <c:pt idx="76">
                  <c:v>8370</c:v>
                </c:pt>
                <c:pt idx="77">
                  <c:v>8730</c:v>
                </c:pt>
                <c:pt idx="78">
                  <c:v>8930</c:v>
                </c:pt>
                <c:pt idx="79">
                  <c:v>9355</c:v>
                </c:pt>
                <c:pt idx="80">
                  <c:v>9845</c:v>
                </c:pt>
                <c:pt idx="81">
                  <c:v>10340</c:v>
                </c:pt>
                <c:pt idx="82">
                  <c:v>10795</c:v>
                </c:pt>
                <c:pt idx="83">
                  <c:v>11195</c:v>
                </c:pt>
                <c:pt idx="84">
                  <c:v>11605</c:v>
                </c:pt>
                <c:pt idx="85">
                  <c:v>12240</c:v>
                </c:pt>
                <c:pt idx="86">
                  <c:v>12325</c:v>
                </c:pt>
                <c:pt idx="87">
                  <c:v>12920</c:v>
                </c:pt>
                <c:pt idx="88">
                  <c:v>12985</c:v>
                </c:pt>
                <c:pt idx="89">
                  <c:v>13220</c:v>
                </c:pt>
                <c:pt idx="90">
                  <c:v>13170</c:v>
                </c:pt>
                <c:pt idx="91">
                  <c:v>13115</c:v>
                </c:pt>
                <c:pt idx="92">
                  <c:v>12605</c:v>
                </c:pt>
                <c:pt idx="93">
                  <c:v>11610</c:v>
                </c:pt>
                <c:pt idx="94">
                  <c:v>10485</c:v>
                </c:pt>
                <c:pt idx="95">
                  <c:v>8970</c:v>
                </c:pt>
                <c:pt idx="96">
                  <c:v>7750</c:v>
                </c:pt>
                <c:pt idx="97">
                  <c:v>6940</c:v>
                </c:pt>
                <c:pt idx="98">
                  <c:v>6105</c:v>
                </c:pt>
                <c:pt idx="99">
                  <c:v>5600</c:v>
                </c:pt>
                <c:pt idx="100">
                  <c:v>5100</c:v>
                </c:pt>
                <c:pt idx="101">
                  <c:v>4585</c:v>
                </c:pt>
                <c:pt idx="102">
                  <c:v>4125</c:v>
                </c:pt>
                <c:pt idx="103">
                  <c:v>3705</c:v>
                </c:pt>
                <c:pt idx="104">
                  <c:v>2985</c:v>
                </c:pt>
                <c:pt idx="105">
                  <c:v>2295</c:v>
                </c:pt>
                <c:pt idx="106">
                  <c:v>1660</c:v>
                </c:pt>
                <c:pt idx="107">
                  <c:v>1250</c:v>
                </c:pt>
                <c:pt idx="108">
                  <c:v>750</c:v>
                </c:pt>
                <c:pt idx="109">
                  <c:v>365</c:v>
                </c:pt>
                <c:pt idx="110">
                  <c:v>215</c:v>
                </c:pt>
                <c:pt idx="111">
                  <c:v>165</c:v>
                </c:pt>
                <c:pt idx="112">
                  <c:v>170</c:v>
                </c:pt>
                <c:pt idx="113">
                  <c:v>155</c:v>
                </c:pt>
                <c:pt idx="114">
                  <c:v>80</c:v>
                </c:pt>
                <c:pt idx="115">
                  <c:v>135</c:v>
                </c:pt>
                <c:pt idx="116">
                  <c:v>90</c:v>
                </c:pt>
                <c:pt idx="117">
                  <c:v>70</c:v>
                </c:pt>
                <c:pt idx="118">
                  <c:v>90</c:v>
                </c:pt>
                <c:pt idx="119">
                  <c:v>120</c:v>
                </c:pt>
              </c:numCache>
            </c:numRef>
          </c:yVal>
          <c:smooth val="1"/>
          <c:extLst>
            <c:ext xmlns:c16="http://schemas.microsoft.com/office/drawing/2014/chart" uri="{C3380CC4-5D6E-409C-BE32-E72D297353CC}">
              <c16:uniqueId val="{00000001-B333-4F63-9E49-ADE961CFDDE9}"/>
            </c:ext>
          </c:extLst>
        </c:ser>
        <c:dLbls>
          <c:showLegendKey val="0"/>
          <c:showVal val="0"/>
          <c:showCatName val="0"/>
          <c:showSerName val="0"/>
          <c:showPercent val="0"/>
          <c:showBubbleSize val="0"/>
        </c:dLbls>
        <c:axId val="369199888"/>
        <c:axId val="365802112"/>
      </c:scatterChart>
      <c:valAx>
        <c:axId val="369199888"/>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TIme</a:t>
                </a:r>
                <a:r>
                  <a:rPr lang="en-US" altLang="ja-JP" baseline="0"/>
                  <a:t> [s]</a:t>
                </a:r>
                <a:endParaRPr lang="ja-JP"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5802112"/>
        <c:crossesAt val="0"/>
        <c:crossBetween val="midCat"/>
        <c:majorUnit val="4.0000000000000008E-2"/>
      </c:valAx>
      <c:valAx>
        <c:axId val="365802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流入量</a:t>
                </a:r>
                <a:r>
                  <a:rPr lang="en-US" altLang="ja-JP" dirty="0"/>
                  <a:t>[/mm2</a:t>
                </a:r>
                <a:r>
                  <a:rPr lang="ja-JP" altLang="en-US" dirty="0"/>
                  <a:t>・</a:t>
                </a:r>
                <a:r>
                  <a:rPr lang="en-US" altLang="ja-JP" dirty="0"/>
                  <a:t>s]</a:t>
                </a:r>
                <a:endParaRPr lang="ja-JP" altLang="en-US" dirty="0"/>
              </a:p>
            </c:rich>
          </c:tx>
          <c:layout>
            <c:manualLayout>
              <c:xMode val="edge"/>
              <c:yMode val="edge"/>
              <c:x val="1.13370815360085E-2"/>
              <c:y val="0.3443214029621524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9199888"/>
        <c:crosses val="autoZero"/>
        <c:crossBetween val="midCat"/>
      </c:valAx>
      <c:spPr>
        <a:noFill/>
        <a:ln>
          <a:noFill/>
        </a:ln>
        <a:effectLst/>
      </c:spPr>
    </c:plotArea>
    <c:legend>
      <c:legendPos val="r"/>
      <c:layout>
        <c:manualLayout>
          <c:xMode val="edge"/>
          <c:yMode val="edge"/>
          <c:x val="0.30472691269603636"/>
          <c:y val="6.146816760558789E-2"/>
          <c:w val="0.22512216968056276"/>
          <c:h val="0.170076401648954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63452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09593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87282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08221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15419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18757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414536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5119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8106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20440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1869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6BC10-A4E6-4BAD-91A0-07B753839E8B}" type="datetimeFigureOut">
              <a:rPr kumimoji="1" lang="ja-JP" altLang="en-US" smtClean="0"/>
              <a:t>2019/3/20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44764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33375" y="2890391"/>
            <a:ext cx="8486775" cy="769441"/>
          </a:xfrm>
          <a:prstGeom prst="rect">
            <a:avLst/>
          </a:prstGeom>
          <a:noFill/>
        </p:spPr>
        <p:txBody>
          <a:bodyPr wrap="square" rtlCol="0">
            <a:spAutoFit/>
          </a:bodyPr>
          <a:lstStyle/>
          <a:p>
            <a:pPr algn="ctr"/>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吸引効果の有無による比較</a:t>
            </a:r>
            <a:endParaRPr lang="en-US" altLang="ja-JP" sz="4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679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先行研究</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341632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法が</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の数値解析に有効であることが示された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・負圧が発生し粒子の流入を促すことが明らかになった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しかし、</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負圧がどのように作用するのかということについて具体的に確認されていない</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Gravity filling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との比較を行い、その点を調べる。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1803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28612" y="1139512"/>
            <a:ext cx="84867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吸引効果有りの落下（下杵降下速度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=300[mm/s]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）と、自然落下の比較を行う。</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D79C5AFF-B1FD-47C7-A3F3-96790B92923F}"/>
              </a:ext>
            </a:extLst>
          </p:cNvPr>
          <p:cNvSpPr txBox="1"/>
          <p:nvPr/>
        </p:nvSpPr>
        <p:spPr>
          <a:xfrm>
            <a:off x="333375" y="503582"/>
            <a:ext cx="3593308"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条件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0A537BC0-3641-4B1B-A632-3624E1D1C3C0}"/>
              </a:ext>
            </a:extLst>
          </p:cNvPr>
          <p:cNvPicPr>
            <a:picLocks noChangeAspect="1"/>
          </p:cNvPicPr>
          <p:nvPr/>
        </p:nvPicPr>
        <p:blipFill rotWithShape="1">
          <a:blip r:embed="rId2">
            <a:extLst>
              <a:ext uri="{28A0092B-C50C-407E-A947-70E740481C1C}">
                <a14:useLocalDpi xmlns:a14="http://schemas.microsoft.com/office/drawing/2010/main" val="0"/>
              </a:ext>
            </a:extLst>
          </a:blip>
          <a:srcRect l="18985" r="23061"/>
          <a:stretch/>
        </p:blipFill>
        <p:spPr>
          <a:xfrm>
            <a:off x="342641" y="2841546"/>
            <a:ext cx="1323031" cy="2282910"/>
          </a:xfrm>
          <a:prstGeom prst="rect">
            <a:avLst/>
          </a:prstGeom>
          <a:ln w="19050">
            <a:solidFill>
              <a:schemeClr val="bg1"/>
            </a:solidFill>
          </a:ln>
        </p:spPr>
      </p:pic>
      <p:pic>
        <p:nvPicPr>
          <p:cNvPr id="7" name="図 6" descr="C:\Users\Yoshida\Desktop\figures\壁面モデル2.png">
            <a:extLst>
              <a:ext uri="{FF2B5EF4-FFF2-40B4-BE49-F238E27FC236}">
                <a16:creationId xmlns:a16="http://schemas.microsoft.com/office/drawing/2014/main" id="{B0B6B0A5-8372-4D2A-AD62-9DCB8B63DC69}"/>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1643207" y="2945790"/>
            <a:ext cx="1350630" cy="2092938"/>
          </a:xfrm>
          <a:prstGeom prst="rect">
            <a:avLst/>
          </a:prstGeom>
          <a:noFill/>
          <a:ln w="19050">
            <a:solidFill>
              <a:schemeClr val="bg1"/>
            </a:solidFill>
          </a:ln>
        </p:spPr>
      </p:pic>
      <p:sp>
        <p:nvSpPr>
          <p:cNvPr id="9" name="正方形/長方形 8">
            <a:extLst>
              <a:ext uri="{FF2B5EF4-FFF2-40B4-BE49-F238E27FC236}">
                <a16:creationId xmlns:a16="http://schemas.microsoft.com/office/drawing/2014/main" id="{32CCB1AC-69FD-4B54-9A3C-0A7307E09E30}"/>
              </a:ext>
            </a:extLst>
          </p:cNvPr>
          <p:cNvSpPr/>
          <p:nvPr/>
        </p:nvSpPr>
        <p:spPr>
          <a:xfrm>
            <a:off x="1692135" y="4403727"/>
            <a:ext cx="270059" cy="33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E121AFC7-A264-41CB-A8B6-57E0D99E924E}"/>
              </a:ext>
            </a:extLst>
          </p:cNvPr>
          <p:cNvSpPr/>
          <p:nvPr/>
        </p:nvSpPr>
        <p:spPr>
          <a:xfrm>
            <a:off x="343324" y="2930135"/>
            <a:ext cx="2513285" cy="219432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1680376F-065C-484F-A853-A154056EF62B}"/>
              </a:ext>
            </a:extLst>
          </p:cNvPr>
          <p:cNvSpPr txBox="1"/>
          <p:nvPr/>
        </p:nvSpPr>
        <p:spPr>
          <a:xfrm>
            <a:off x="1961775" y="4813865"/>
            <a:ext cx="894834" cy="216497"/>
          </a:xfrm>
          <a:prstGeom prst="rect">
            <a:avLst/>
          </a:prstGeom>
          <a:noFill/>
        </p:spPr>
        <p:txBody>
          <a:bodyPr wrap="square" rtlCol="0">
            <a:spAutoFit/>
          </a:bodyPr>
          <a:lstStyle/>
          <a:p>
            <a:pPr algn="r"/>
            <a:r>
              <a:rPr lang="en-US" altLang="ja-JP" sz="788" dirty="0">
                <a:latin typeface="Arial" panose="020B0604020202020204" pitchFamily="34" charset="0"/>
                <a:cs typeface="Arial" panose="020B0604020202020204" pitchFamily="34" charset="0"/>
              </a:rPr>
              <a:t>Unit : mm</a:t>
            </a:r>
            <a:endParaRPr lang="ja-JP" altLang="en-US" sz="788"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14:m>
                            <m:oMath xmlns:m="http://schemas.openxmlformats.org/officeDocument/2006/math">
                              <m:r>
                                <a:rPr lang="en-US" altLang="ja-JP" sz="800" u="none" strike="noStrike" dirty="0" smtClean="0">
                                  <a:effectLst/>
                                  <a:latin typeface="Cambria Math" panose="02040503050406030204" pitchFamily="18" charset="0"/>
                                </a:rPr>
                                <m:t> 1.8×</m:t>
                              </m:r>
                              <m:sSup>
                                <m:sSupPr>
                                  <m:ctrlPr>
                                    <a:rPr lang="en-US" altLang="ja-JP" sz="800" i="1" u="none" strike="noStrike" dirty="0" smtClean="0">
                                      <a:effectLst/>
                                      <a:latin typeface="Cambria Math" panose="02040503050406030204" pitchFamily="18" charset="0"/>
                                    </a:rPr>
                                  </m:ctrlPr>
                                </m:sSupPr>
                                <m:e>
                                  <m:r>
                                    <a:rPr lang="en-US" altLang="ja-JP" sz="800" u="none" strike="noStrike" dirty="0" smtClean="0">
                                      <a:effectLst/>
                                      <a:latin typeface="Cambria Math" panose="02040503050406030204" pitchFamily="18" charset="0"/>
                                    </a:rPr>
                                    <m:t>10</m:t>
                                  </m:r>
                                </m:e>
                                <m:sup>
                                  <m:r>
                                    <a:rPr lang="en-US" altLang="ja-JP" sz="800" u="none" strike="noStrike" dirty="0" smtClean="0">
                                      <a:effectLst/>
                                      <a:latin typeface="Cambria Math" panose="02040503050406030204" pitchFamily="18" charset="0"/>
                                    </a:rPr>
                                    <m:t>−5</m:t>
                                  </m:r>
                                </m:sup>
                              </m:sSup>
                            </m:oMath>
                          </a14:m>
                          <a:r>
                            <a:rPr lang="en-US" altLang="ja-JP" sz="800" u="none" strike="noStrike" dirty="0">
                              <a:effectLst/>
                              <a:latin typeface="+mn-lt"/>
                            </a:rPr>
                            <a:t> [Pa</a:t>
                          </a:r>
                          <a:r>
                            <a:rPr lang="ja-JP" altLang="en-US" sz="800" u="none" strike="noStrike" dirty="0">
                              <a:effectLst/>
                              <a:latin typeface="+mn-lt"/>
                            </a:rPr>
                            <a:t>・</a:t>
                          </a:r>
                          <a:r>
                            <a:rPr lang="en-US" altLang="ja-JP" sz="800" u="none" strike="noStrike" dirty="0">
                              <a:effectLst/>
                              <a:latin typeface="+mn-lt"/>
                            </a:rPr>
                            <a:t>s]</a:t>
                          </a:r>
                          <a:endParaRPr lang="en-US" altLang="ja-JP"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Choice>
        <mc:Fallback xmlns="">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endParaRPr lang="ja-JP"/>
                        </a:p>
                      </a:txBody>
                      <a:tcPr marL="5358" marR="5358" marT="5358" marB="0" anchor="ctr">
                        <a:blipFill>
                          <a:blip r:embed="rId4"/>
                          <a:stretch>
                            <a:fillRect l="-100495" t="-130769" r="-990" b="-764103"/>
                          </a:stretch>
                        </a:blipFill>
                      </a:tcP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Fallback>
      </mc:AlternateContent>
      <p:graphicFrame>
        <p:nvGraphicFramePr>
          <p:cNvPr id="14" name="表 13">
            <a:extLst>
              <a:ext uri="{FF2B5EF4-FFF2-40B4-BE49-F238E27FC236}">
                <a16:creationId xmlns:a16="http://schemas.microsoft.com/office/drawing/2014/main" id="{3C453117-96DB-4AAF-846E-1FFBAA9DC5B9}"/>
              </a:ext>
            </a:extLst>
          </p:cNvPr>
          <p:cNvGraphicFramePr>
            <a:graphicFrameLocks noGrp="1"/>
          </p:cNvGraphicFramePr>
          <p:nvPr>
            <p:extLst>
              <p:ext uri="{D42A27DB-BD31-4B8C-83A1-F6EECF244321}">
                <p14:modId xmlns:p14="http://schemas.microsoft.com/office/powerpoint/2010/main" val="2342445246"/>
              </p:ext>
            </p:extLst>
          </p:nvPr>
        </p:nvGraphicFramePr>
        <p:xfrm>
          <a:off x="6049964" y="4935255"/>
          <a:ext cx="2460686" cy="1648412"/>
        </p:xfrm>
        <a:graphic>
          <a:graphicData uri="http://schemas.openxmlformats.org/drawingml/2006/table">
            <a:tbl>
              <a:tblPr>
                <a:tableStyleId>{8EC20E35-A176-4012-BC5E-935CFFF8708E}</a:tableStyleId>
              </a:tblPr>
              <a:tblGrid>
                <a:gridCol w="1230343">
                  <a:extLst>
                    <a:ext uri="{9D8B030D-6E8A-4147-A177-3AD203B41FA5}">
                      <a16:colId xmlns:a16="http://schemas.microsoft.com/office/drawing/2014/main" val="20000"/>
                    </a:ext>
                  </a:extLst>
                </a:gridCol>
                <a:gridCol w="1230343">
                  <a:extLst>
                    <a:ext uri="{9D8B030D-6E8A-4147-A177-3AD203B41FA5}">
                      <a16:colId xmlns:a16="http://schemas.microsoft.com/office/drawing/2014/main" val="20001"/>
                    </a:ext>
                  </a:extLst>
                </a:gridCol>
              </a:tblGrid>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800" u="none" strike="noStrike" dirty="0">
                          <a:effectLst/>
                        </a:rPr>
                        <a:t>Diameter of particles</a:t>
                      </a:r>
                      <a:endParaRPr lang="en-US" altLang="ja-JP" sz="800" u="none" strike="noStrike" dirty="0">
                        <a:effectLst/>
                      </a:endParaRPr>
                    </a:p>
                  </a:txBody>
                  <a:tcPr marL="5358" marR="5358" marT="5358"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rPr>
                        <a:t> 250 [μm]</a:t>
                      </a:r>
                    </a:p>
                  </a:txBody>
                  <a:tcPr marL="5358" marR="5358" marT="5358" marB="0" anchor="ctr"/>
                </a:tc>
                <a:extLst>
                  <a:ext uri="{0D108BD9-81ED-4DB2-BD59-A6C34878D82A}">
                    <a16:rowId xmlns:a16="http://schemas.microsoft.com/office/drawing/2014/main" val="10001"/>
                  </a:ext>
                </a:extLst>
              </a:tr>
              <a:tr h="368482">
                <a:tc>
                  <a:txBody>
                    <a:bodyPr/>
                    <a:lstStyle/>
                    <a:p>
                      <a:pPr algn="ctr" fontAlgn="ctr"/>
                      <a:r>
                        <a:rPr lang="en-US" sz="800" u="none" strike="noStrike" dirty="0">
                          <a:effectLst/>
                        </a:rPr>
                        <a:t> Number of particles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500,000</a:t>
                      </a:r>
                      <a:endParaRPr lang="en-US" sz="8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3"/>
                  </a:ext>
                </a:extLst>
              </a:tr>
              <a:tr h="348927">
                <a:tc>
                  <a:txBody>
                    <a:bodyPr/>
                    <a:lstStyle/>
                    <a:p>
                      <a:pPr algn="ctr" fontAlgn="ctr"/>
                      <a:r>
                        <a:rPr lang="en-US" sz="800" u="none" strike="noStrike" dirty="0">
                          <a:effectLst/>
                        </a:rPr>
                        <a:t> System</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Mono-dispersed</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4"/>
                  </a:ext>
                </a:extLst>
              </a:tr>
              <a:tr h="230891">
                <a:tc>
                  <a:txBody>
                    <a:bodyPr/>
                    <a:lstStyle/>
                    <a:p>
                      <a:pPr algn="ctr" fontAlgn="ctr"/>
                      <a:r>
                        <a:rPr lang="en-US" sz="800" u="none" strike="noStrike">
                          <a:effectLst/>
                        </a:rPr>
                        <a:t> Grid size</a:t>
                      </a:r>
                      <a:endParaRPr lang="en-US" sz="8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0.5 [mm]</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5"/>
                  </a:ext>
                </a:extLst>
              </a:tr>
              <a:tr h="307627">
                <a:tc>
                  <a:txBody>
                    <a:bodyPr/>
                    <a:lstStyle/>
                    <a:p>
                      <a:pPr algn="ctr" fontAlgn="ctr"/>
                      <a:r>
                        <a:rPr lang="en-US" sz="800" u="none" strike="noStrike" dirty="0">
                          <a:effectLst/>
                        </a:rPr>
                        <a:t> Calculation time</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0.2</a:t>
                      </a:r>
                      <a:r>
                        <a:rPr lang="en-US" altLang="ja-JP" sz="800" u="none" strike="noStrike" dirty="0">
                          <a:effectLst/>
                        </a:rPr>
                        <a:t>4</a:t>
                      </a:r>
                      <a:r>
                        <a:rPr lang="en-US" sz="800" u="none" strike="noStrike" dirty="0">
                          <a:effectLst/>
                        </a:rPr>
                        <a:t> [s]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bl>
          </a:graphicData>
        </a:graphic>
      </p:graphicFrame>
      <p:sp>
        <p:nvSpPr>
          <p:cNvPr id="15" name="テキスト ボックス 14">
            <a:extLst>
              <a:ext uri="{FF2B5EF4-FFF2-40B4-BE49-F238E27FC236}">
                <a16:creationId xmlns:a16="http://schemas.microsoft.com/office/drawing/2014/main" id="{FE6BF8CD-8D05-4F90-9F8E-E26DE3D4201B}"/>
              </a:ext>
            </a:extLst>
          </p:cNvPr>
          <p:cNvSpPr txBox="1"/>
          <p:nvPr/>
        </p:nvSpPr>
        <p:spPr>
          <a:xfrm>
            <a:off x="6049965" y="1966263"/>
            <a:ext cx="2460690" cy="230832"/>
          </a:xfrm>
          <a:prstGeom prst="rect">
            <a:avLst/>
          </a:prstGeom>
          <a:noFill/>
        </p:spPr>
        <p:txBody>
          <a:bodyPr wrap="square" rtlCol="0">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Physical</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158F35CC-C4CF-472F-8E99-CD4503A712BE}"/>
              </a:ext>
            </a:extLst>
          </p:cNvPr>
          <p:cNvSpPr txBox="1"/>
          <p:nvPr/>
        </p:nvSpPr>
        <p:spPr>
          <a:xfrm>
            <a:off x="6049964" y="4706069"/>
            <a:ext cx="2460685" cy="230832"/>
          </a:xfrm>
          <a:prstGeom prst="rect">
            <a:avLst/>
          </a:prstGeom>
          <a:noFill/>
        </p:spPr>
        <p:txBody>
          <a:bodyPr wrap="square" rtlCol="0" anchor="ctr">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517F4516-7574-47A8-8A04-5F9BCBAF27AB}"/>
              </a:ext>
            </a:extLst>
          </p:cNvPr>
          <p:cNvPicPr>
            <a:picLocks noChangeAspect="1"/>
          </p:cNvPicPr>
          <p:nvPr/>
        </p:nvPicPr>
        <p:blipFill rotWithShape="1">
          <a:blip r:embed="rId5">
            <a:extLst>
              <a:ext uri="{28A0092B-C50C-407E-A947-70E740481C1C}">
                <a14:useLocalDpi xmlns:a14="http://schemas.microsoft.com/office/drawing/2010/main" val="0"/>
              </a:ext>
            </a:extLst>
          </a:blip>
          <a:srcRect r="4243"/>
          <a:stretch/>
        </p:blipFill>
        <p:spPr>
          <a:xfrm>
            <a:off x="3094037" y="2850804"/>
            <a:ext cx="2497927" cy="2282910"/>
          </a:xfrm>
          <a:prstGeom prst="rect">
            <a:avLst/>
          </a:prstGeom>
          <a:ln w="19050">
            <a:solidFill>
              <a:schemeClr val="bg1">
                <a:lumMod val="50000"/>
              </a:schemeClr>
            </a:solidFill>
          </a:ln>
        </p:spPr>
      </p:pic>
      <p:sp>
        <p:nvSpPr>
          <p:cNvPr id="17" name="テキスト ボックス 16">
            <a:extLst>
              <a:ext uri="{FF2B5EF4-FFF2-40B4-BE49-F238E27FC236}">
                <a16:creationId xmlns:a16="http://schemas.microsoft.com/office/drawing/2014/main" id="{DCB70FFE-3047-47CC-B4CA-B74D27EBA6B3}"/>
              </a:ext>
            </a:extLst>
          </p:cNvPr>
          <p:cNvSpPr txBox="1"/>
          <p:nvPr/>
        </p:nvSpPr>
        <p:spPr>
          <a:xfrm>
            <a:off x="328612" y="5203811"/>
            <a:ext cx="2527997" cy="253916"/>
          </a:xfrm>
          <a:prstGeom prst="rect">
            <a:avLst/>
          </a:prstGeom>
          <a:noFill/>
        </p:spPr>
        <p:txBody>
          <a:bodyPr wrap="square" rtlCol="0">
            <a:spAutoFit/>
          </a:bodyPr>
          <a:lstStyle/>
          <a:p>
            <a:pPr algn="ctr"/>
            <a:r>
              <a:rPr lang="ja-JP" altLang="en-US" sz="1050" dirty="0"/>
              <a:t>計算領域</a:t>
            </a:r>
          </a:p>
        </p:txBody>
      </p:sp>
      <p:sp>
        <p:nvSpPr>
          <p:cNvPr id="18" name="テキスト ボックス 17">
            <a:extLst>
              <a:ext uri="{FF2B5EF4-FFF2-40B4-BE49-F238E27FC236}">
                <a16:creationId xmlns:a16="http://schemas.microsoft.com/office/drawing/2014/main" id="{A2C13FFC-B716-4550-85E8-9DAF3135B937}"/>
              </a:ext>
            </a:extLst>
          </p:cNvPr>
          <p:cNvSpPr txBox="1"/>
          <p:nvPr/>
        </p:nvSpPr>
        <p:spPr>
          <a:xfrm>
            <a:off x="3094037" y="5203811"/>
            <a:ext cx="2527997" cy="253916"/>
          </a:xfrm>
          <a:prstGeom prst="rect">
            <a:avLst/>
          </a:prstGeom>
          <a:noFill/>
        </p:spPr>
        <p:txBody>
          <a:bodyPr wrap="square" rtlCol="0">
            <a:spAutoFit/>
          </a:bodyPr>
          <a:lstStyle/>
          <a:p>
            <a:pPr algn="ctr"/>
            <a:r>
              <a:rPr lang="ja-JP" altLang="en-US" sz="1050" dirty="0"/>
              <a:t>粒子の初期配置</a:t>
            </a:r>
          </a:p>
        </p:txBody>
      </p:sp>
    </p:spTree>
    <p:extLst>
      <p:ext uri="{BB962C8B-B14F-4D97-AF65-F5344CB8AC3E}">
        <p14:creationId xmlns:p14="http://schemas.microsoft.com/office/powerpoint/2010/main" val="21430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F9D9CB5-B87C-4D31-AD0C-890C01A2D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861" y="2377180"/>
            <a:ext cx="1620000" cy="1620000"/>
          </a:xfrm>
          <a:prstGeom prst="rect">
            <a:avLst/>
          </a:prstGeom>
          <a:ln>
            <a:solidFill>
              <a:schemeClr val="bg1">
                <a:lumMod val="50000"/>
              </a:schemeClr>
            </a:solidFill>
          </a:ln>
        </p:spPr>
      </p:pic>
      <p:pic>
        <p:nvPicPr>
          <p:cNvPr id="12" name="図 11">
            <a:extLst>
              <a:ext uri="{FF2B5EF4-FFF2-40B4-BE49-F238E27FC236}">
                <a16:creationId xmlns:a16="http://schemas.microsoft.com/office/drawing/2014/main" id="{FBC35339-1C1C-4E8D-9B92-5248E1D9E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106" y="2377180"/>
            <a:ext cx="1620000" cy="1620000"/>
          </a:xfrm>
          <a:prstGeom prst="rect">
            <a:avLst/>
          </a:prstGeom>
          <a:ln>
            <a:solidFill>
              <a:schemeClr val="bg1">
                <a:lumMod val="50000"/>
              </a:schemeClr>
            </a:solidFill>
          </a:ln>
        </p:spPr>
      </p:pic>
      <p:pic>
        <p:nvPicPr>
          <p:cNvPr id="14" name="図 13">
            <a:extLst>
              <a:ext uri="{FF2B5EF4-FFF2-40B4-BE49-F238E27FC236}">
                <a16:creationId xmlns:a16="http://schemas.microsoft.com/office/drawing/2014/main" id="{7EFFAE49-9A37-408C-8FF3-95B2A5922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351" y="2377180"/>
            <a:ext cx="1620000" cy="1620000"/>
          </a:xfrm>
          <a:prstGeom prst="rect">
            <a:avLst/>
          </a:prstGeom>
          <a:ln>
            <a:solidFill>
              <a:schemeClr val="bg1">
                <a:lumMod val="50000"/>
              </a:schemeClr>
            </a:solidFill>
          </a:ln>
        </p:spPr>
      </p:pic>
      <p:pic>
        <p:nvPicPr>
          <p:cNvPr id="16" name="図 15">
            <a:extLst>
              <a:ext uri="{FF2B5EF4-FFF2-40B4-BE49-F238E27FC236}">
                <a16:creationId xmlns:a16="http://schemas.microsoft.com/office/drawing/2014/main" id="{01AA6E89-65E0-4A71-9A65-3A70F14D9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5596" y="2377180"/>
            <a:ext cx="1620000" cy="1620000"/>
          </a:xfrm>
          <a:prstGeom prst="rect">
            <a:avLst/>
          </a:prstGeom>
          <a:ln>
            <a:solidFill>
              <a:schemeClr val="bg1">
                <a:lumMod val="50000"/>
              </a:schemeClr>
            </a:solidFill>
          </a:ln>
        </p:spPr>
      </p:pic>
      <p:pic>
        <p:nvPicPr>
          <p:cNvPr id="18" name="図 17">
            <a:extLst>
              <a:ext uri="{FF2B5EF4-FFF2-40B4-BE49-F238E27FC236}">
                <a16:creationId xmlns:a16="http://schemas.microsoft.com/office/drawing/2014/main" id="{0098C06C-A6FA-4E50-BCF1-8DCC4362E2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8655" y="393992"/>
            <a:ext cx="1620000" cy="1620000"/>
          </a:xfrm>
          <a:prstGeom prst="rect">
            <a:avLst/>
          </a:prstGeom>
          <a:ln>
            <a:solidFill>
              <a:schemeClr val="bg1">
                <a:lumMod val="50000"/>
              </a:schemeClr>
            </a:solidFill>
          </a:ln>
        </p:spPr>
      </p:pic>
      <p:pic>
        <p:nvPicPr>
          <p:cNvPr id="20" name="図 19">
            <a:extLst>
              <a:ext uri="{FF2B5EF4-FFF2-40B4-BE49-F238E27FC236}">
                <a16:creationId xmlns:a16="http://schemas.microsoft.com/office/drawing/2014/main" id="{B9851A93-651F-4539-B3C4-505ED4933C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2" y="393992"/>
            <a:ext cx="1620000" cy="1620000"/>
          </a:xfrm>
          <a:prstGeom prst="rect">
            <a:avLst/>
          </a:prstGeom>
          <a:ln>
            <a:solidFill>
              <a:schemeClr val="bg1">
                <a:lumMod val="50000"/>
              </a:schemeClr>
            </a:solidFill>
          </a:ln>
        </p:spPr>
      </p:pic>
      <p:pic>
        <p:nvPicPr>
          <p:cNvPr id="22" name="図 21">
            <a:extLst>
              <a:ext uri="{FF2B5EF4-FFF2-40B4-BE49-F238E27FC236}">
                <a16:creationId xmlns:a16="http://schemas.microsoft.com/office/drawing/2014/main" id="{38658843-5DFD-4D06-83C0-561E1E16C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949" y="393992"/>
            <a:ext cx="1620000" cy="1620000"/>
          </a:xfrm>
          <a:prstGeom prst="rect">
            <a:avLst/>
          </a:prstGeom>
          <a:ln>
            <a:solidFill>
              <a:schemeClr val="bg1">
                <a:lumMod val="50000"/>
              </a:schemeClr>
            </a:solidFill>
          </a:ln>
        </p:spPr>
      </p:pic>
      <p:pic>
        <p:nvPicPr>
          <p:cNvPr id="24" name="図 23">
            <a:extLst>
              <a:ext uri="{FF2B5EF4-FFF2-40B4-BE49-F238E27FC236}">
                <a16:creationId xmlns:a16="http://schemas.microsoft.com/office/drawing/2014/main" id="{8723724C-08D9-4772-A812-424433468E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5596" y="393992"/>
            <a:ext cx="1620000" cy="1620000"/>
          </a:xfrm>
          <a:prstGeom prst="rect">
            <a:avLst/>
          </a:prstGeom>
          <a:ln>
            <a:solidFill>
              <a:schemeClr val="bg1">
                <a:lumMod val="50000"/>
              </a:schemeClr>
            </a:solidFill>
          </a:ln>
        </p:spPr>
      </p:pic>
      <p:sp>
        <p:nvSpPr>
          <p:cNvPr id="25" name="コンテンツ プレースホルダー 5">
            <a:extLst>
              <a:ext uri="{FF2B5EF4-FFF2-40B4-BE49-F238E27FC236}">
                <a16:creationId xmlns:a16="http://schemas.microsoft.com/office/drawing/2014/main" id="{5C18C5E0-5989-4A56-865A-CB9B5079C3C8}"/>
              </a:ext>
            </a:extLst>
          </p:cNvPr>
          <p:cNvSpPr txBox="1">
            <a:spLocks/>
          </p:cNvSpPr>
          <p:nvPr/>
        </p:nvSpPr>
        <p:spPr>
          <a:xfrm>
            <a:off x="0" y="1065478"/>
            <a:ext cx="155865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26" name="コンテンツ プレースホルダー 5">
            <a:extLst>
              <a:ext uri="{FF2B5EF4-FFF2-40B4-BE49-F238E27FC236}">
                <a16:creationId xmlns:a16="http://schemas.microsoft.com/office/drawing/2014/main" id="{05E54708-A24D-4BF2-B2BB-9917CD5C211C}"/>
              </a:ext>
            </a:extLst>
          </p:cNvPr>
          <p:cNvSpPr txBox="1">
            <a:spLocks/>
          </p:cNvSpPr>
          <p:nvPr/>
        </p:nvSpPr>
        <p:spPr>
          <a:xfrm>
            <a:off x="0" y="3048666"/>
            <a:ext cx="1529861"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sp>
        <p:nvSpPr>
          <p:cNvPr id="27" name="テキスト ボックス 26">
            <a:extLst>
              <a:ext uri="{FF2B5EF4-FFF2-40B4-BE49-F238E27FC236}">
                <a16:creationId xmlns:a16="http://schemas.microsoft.com/office/drawing/2014/main" id="{781369C4-4FAC-4A77-BAFE-F7306CD3DF8D}"/>
              </a:ext>
            </a:extLst>
          </p:cNvPr>
          <p:cNvSpPr txBox="1"/>
          <p:nvPr/>
        </p:nvSpPr>
        <p:spPr>
          <a:xfrm>
            <a:off x="1510846" y="3997180"/>
            <a:ext cx="1620000" cy="369332"/>
          </a:xfrm>
          <a:prstGeom prst="rect">
            <a:avLst/>
          </a:prstGeom>
          <a:noFill/>
        </p:spPr>
        <p:txBody>
          <a:bodyPr wrap="square" rtlCol="0">
            <a:spAutoFit/>
          </a:bodyPr>
          <a:lstStyle/>
          <a:p>
            <a:pPr algn="ctr"/>
            <a:r>
              <a:rPr kumimoji="1" lang="en-US" altLang="ja-JP" dirty="0"/>
              <a:t>0.020s</a:t>
            </a:r>
            <a:endParaRPr kumimoji="1" lang="ja-JP" altLang="en-US" dirty="0"/>
          </a:p>
        </p:txBody>
      </p:sp>
      <p:sp>
        <p:nvSpPr>
          <p:cNvPr id="28" name="テキスト ボックス 27">
            <a:extLst>
              <a:ext uri="{FF2B5EF4-FFF2-40B4-BE49-F238E27FC236}">
                <a16:creationId xmlns:a16="http://schemas.microsoft.com/office/drawing/2014/main" id="{A2FE60C3-5922-4258-B85E-74AC94C8512A}"/>
              </a:ext>
            </a:extLst>
          </p:cNvPr>
          <p:cNvSpPr txBox="1"/>
          <p:nvPr/>
        </p:nvSpPr>
        <p:spPr>
          <a:xfrm>
            <a:off x="3405599" y="3997180"/>
            <a:ext cx="1620000" cy="369332"/>
          </a:xfrm>
          <a:prstGeom prst="rect">
            <a:avLst/>
          </a:prstGeom>
          <a:noFill/>
        </p:spPr>
        <p:txBody>
          <a:bodyPr wrap="square" rtlCol="0">
            <a:spAutoFit/>
          </a:bodyPr>
          <a:lstStyle/>
          <a:p>
            <a:pPr algn="ctr"/>
            <a:r>
              <a:rPr kumimoji="1" lang="en-US" altLang="ja-JP" dirty="0"/>
              <a:t>0.040s</a:t>
            </a:r>
            <a:endParaRPr kumimoji="1" lang="ja-JP" altLang="en-US" dirty="0"/>
          </a:p>
        </p:txBody>
      </p:sp>
      <p:sp>
        <p:nvSpPr>
          <p:cNvPr id="29" name="テキスト ボックス 28">
            <a:extLst>
              <a:ext uri="{FF2B5EF4-FFF2-40B4-BE49-F238E27FC236}">
                <a16:creationId xmlns:a16="http://schemas.microsoft.com/office/drawing/2014/main" id="{3152FDB7-31D5-4C3E-B929-0563608973D7}"/>
              </a:ext>
            </a:extLst>
          </p:cNvPr>
          <p:cNvSpPr txBox="1"/>
          <p:nvPr/>
        </p:nvSpPr>
        <p:spPr>
          <a:xfrm>
            <a:off x="5281336" y="3997180"/>
            <a:ext cx="1620000" cy="369332"/>
          </a:xfrm>
          <a:prstGeom prst="rect">
            <a:avLst/>
          </a:prstGeom>
          <a:noFill/>
        </p:spPr>
        <p:txBody>
          <a:bodyPr wrap="square" rtlCol="0">
            <a:spAutoFit/>
          </a:bodyPr>
          <a:lstStyle/>
          <a:p>
            <a:pPr algn="ctr"/>
            <a:r>
              <a:rPr kumimoji="1" lang="en-US" altLang="ja-JP" dirty="0"/>
              <a:t>0.060s</a:t>
            </a:r>
            <a:endParaRPr kumimoji="1" lang="ja-JP" altLang="en-US" dirty="0"/>
          </a:p>
        </p:txBody>
      </p:sp>
      <p:sp>
        <p:nvSpPr>
          <p:cNvPr id="30" name="テキスト ボックス 29">
            <a:extLst>
              <a:ext uri="{FF2B5EF4-FFF2-40B4-BE49-F238E27FC236}">
                <a16:creationId xmlns:a16="http://schemas.microsoft.com/office/drawing/2014/main" id="{56A345AC-DBF9-426C-A7C0-3C14C64F077F}"/>
              </a:ext>
            </a:extLst>
          </p:cNvPr>
          <p:cNvSpPr txBox="1"/>
          <p:nvPr/>
        </p:nvSpPr>
        <p:spPr>
          <a:xfrm>
            <a:off x="7185596" y="3997180"/>
            <a:ext cx="1620000" cy="369332"/>
          </a:xfrm>
          <a:prstGeom prst="rect">
            <a:avLst/>
          </a:prstGeom>
          <a:noFill/>
        </p:spPr>
        <p:txBody>
          <a:bodyPr wrap="square" rtlCol="0">
            <a:spAutoFit/>
          </a:bodyPr>
          <a:lstStyle/>
          <a:p>
            <a:pPr algn="ctr"/>
            <a:r>
              <a:rPr kumimoji="1" lang="en-US" altLang="ja-JP" dirty="0"/>
              <a:t>0.080s</a:t>
            </a:r>
            <a:endParaRPr kumimoji="1" lang="ja-JP" altLang="en-US" dirty="0"/>
          </a:p>
        </p:txBody>
      </p:sp>
      <p:sp>
        <p:nvSpPr>
          <p:cNvPr id="31" name="テキスト ボックス 30">
            <a:extLst>
              <a:ext uri="{FF2B5EF4-FFF2-40B4-BE49-F238E27FC236}">
                <a16:creationId xmlns:a16="http://schemas.microsoft.com/office/drawing/2014/main" id="{73A28BCE-2313-4D0D-8085-B05618F53369}"/>
              </a:ext>
            </a:extLst>
          </p:cNvPr>
          <p:cNvSpPr txBox="1"/>
          <p:nvPr/>
        </p:nvSpPr>
        <p:spPr>
          <a:xfrm>
            <a:off x="254000" y="5069677"/>
            <a:ext cx="863600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吸引効果があると、より深い位置まで粒子が流入していたことがわかる。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5909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304696" y="1548327"/>
            <a:ext cx="3959675"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・吸引効果があると、粒子の流入が初期に多いことが定量的にもわかる。</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264371" y="5387181"/>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sp>
        <p:nvSpPr>
          <p:cNvPr id="9" name="テキスト ボックス 8">
            <a:extLst>
              <a:ext uri="{FF2B5EF4-FFF2-40B4-BE49-F238E27FC236}">
                <a16:creationId xmlns:a16="http://schemas.microsoft.com/office/drawing/2014/main" id="{9B3EC42F-09F9-4BCB-B414-81CEB493582A}"/>
              </a:ext>
            </a:extLst>
          </p:cNvPr>
          <p:cNvSpPr txBox="1"/>
          <p:nvPr/>
        </p:nvSpPr>
        <p:spPr>
          <a:xfrm>
            <a:off x="304694" y="2815520"/>
            <a:ext cx="3959675"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圧力勾配はどのように作用している？</a:t>
            </a:r>
          </a:p>
        </p:txBody>
      </p:sp>
      <p:graphicFrame>
        <p:nvGraphicFramePr>
          <p:cNvPr id="10" name="グラフ 9">
            <a:extLst>
              <a:ext uri="{FF2B5EF4-FFF2-40B4-BE49-F238E27FC236}">
                <a16:creationId xmlns:a16="http://schemas.microsoft.com/office/drawing/2014/main" id="{B7C65FC5-0812-46B2-B107-B0372775EA41}"/>
              </a:ext>
            </a:extLst>
          </p:cNvPr>
          <p:cNvGraphicFramePr>
            <a:graphicFrameLocks/>
          </p:cNvGraphicFramePr>
          <p:nvPr>
            <p:extLst>
              <p:ext uri="{D42A27DB-BD31-4B8C-83A1-F6EECF244321}">
                <p14:modId xmlns:p14="http://schemas.microsoft.com/office/powerpoint/2010/main" val="3018018311"/>
              </p:ext>
            </p:extLst>
          </p:nvPr>
        </p:nvGraphicFramePr>
        <p:xfrm>
          <a:off x="4264369" y="1481463"/>
          <a:ext cx="4682422" cy="38950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4291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3E8AB27E-A555-4F5F-8DD6-946F6D79F11C}"/>
              </a:ext>
            </a:extLst>
          </p:cNvPr>
          <p:cNvSpPr txBox="1"/>
          <p:nvPr/>
        </p:nvSpPr>
        <p:spPr>
          <a:xfrm>
            <a:off x="4987705" y="6465358"/>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圧力の等値面</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217205" y="900917"/>
            <a:ext cx="3732439" cy="1938992"/>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・吸引効果が有ると、下杵降下開始とともに圧力勾配が生じる。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この作用により粒子が下杵に吸い付く。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ECE30EE3-B616-4097-BCA0-EE50F3E8ADB7}"/>
              </a:ext>
            </a:extLst>
          </p:cNvPr>
          <p:cNvSpPr txBox="1"/>
          <p:nvPr/>
        </p:nvSpPr>
        <p:spPr>
          <a:xfrm>
            <a:off x="217205" y="3435110"/>
            <a:ext cx="3732440" cy="156966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生じた勾配は、すぐに消滅する。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消滅後も粒子が流れこんでいくのは何故？</a:t>
            </a:r>
          </a:p>
        </p:txBody>
      </p:sp>
      <p:sp>
        <p:nvSpPr>
          <p:cNvPr id="15" name="コンテンツ プレースホルダー 5">
            <a:extLst>
              <a:ext uri="{FF2B5EF4-FFF2-40B4-BE49-F238E27FC236}">
                <a16:creationId xmlns:a16="http://schemas.microsoft.com/office/drawing/2014/main" id="{83B7E75E-48BB-4938-A225-7E2CB034D6C4}"/>
              </a:ext>
            </a:extLst>
          </p:cNvPr>
          <p:cNvSpPr txBox="1">
            <a:spLocks/>
          </p:cNvSpPr>
          <p:nvPr/>
        </p:nvSpPr>
        <p:spPr>
          <a:xfrm>
            <a:off x="4903739" y="6097582"/>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30" name="テキスト ボックス 29">
            <a:extLst>
              <a:ext uri="{FF2B5EF4-FFF2-40B4-BE49-F238E27FC236}">
                <a16:creationId xmlns:a16="http://schemas.microsoft.com/office/drawing/2014/main" id="{0AD77473-809B-4128-86EC-810250AFA4D0}"/>
              </a:ext>
            </a:extLst>
          </p:cNvPr>
          <p:cNvSpPr txBox="1"/>
          <p:nvPr/>
        </p:nvSpPr>
        <p:spPr>
          <a:xfrm>
            <a:off x="3983398" y="1122598"/>
            <a:ext cx="829014" cy="369332"/>
          </a:xfrm>
          <a:prstGeom prst="rect">
            <a:avLst/>
          </a:prstGeom>
          <a:noFill/>
        </p:spPr>
        <p:txBody>
          <a:bodyPr wrap="square" rtlCol="0">
            <a:spAutoFit/>
          </a:bodyPr>
          <a:lstStyle/>
          <a:p>
            <a:r>
              <a:rPr kumimoji="1" lang="en-US" altLang="ja-JP" dirty="0"/>
              <a:t>0.002s</a:t>
            </a:r>
            <a:endParaRPr kumimoji="1" lang="ja-JP" altLang="en-US" dirty="0"/>
          </a:p>
        </p:txBody>
      </p:sp>
      <p:sp>
        <p:nvSpPr>
          <p:cNvPr id="31" name="テキスト ボックス 30">
            <a:extLst>
              <a:ext uri="{FF2B5EF4-FFF2-40B4-BE49-F238E27FC236}">
                <a16:creationId xmlns:a16="http://schemas.microsoft.com/office/drawing/2014/main" id="{452A89E6-52F0-4971-A611-391A15E5BB1D}"/>
              </a:ext>
            </a:extLst>
          </p:cNvPr>
          <p:cNvSpPr txBox="1"/>
          <p:nvPr/>
        </p:nvSpPr>
        <p:spPr>
          <a:xfrm>
            <a:off x="3991414" y="4856466"/>
            <a:ext cx="829014" cy="369332"/>
          </a:xfrm>
          <a:prstGeom prst="rect">
            <a:avLst/>
          </a:prstGeom>
          <a:noFill/>
        </p:spPr>
        <p:txBody>
          <a:bodyPr wrap="square" rtlCol="0">
            <a:spAutoFit/>
          </a:bodyPr>
          <a:lstStyle/>
          <a:p>
            <a:r>
              <a:rPr kumimoji="1" lang="en-US" altLang="ja-JP" dirty="0"/>
              <a:t>0.020s</a:t>
            </a:r>
            <a:endParaRPr kumimoji="1" lang="ja-JP" altLang="en-US" dirty="0"/>
          </a:p>
        </p:txBody>
      </p:sp>
      <p:sp>
        <p:nvSpPr>
          <p:cNvPr id="32" name="テキスト ボックス 31">
            <a:extLst>
              <a:ext uri="{FF2B5EF4-FFF2-40B4-BE49-F238E27FC236}">
                <a16:creationId xmlns:a16="http://schemas.microsoft.com/office/drawing/2014/main" id="{7B7F1166-E70B-43B9-88EA-AAC665C4F678}"/>
              </a:ext>
            </a:extLst>
          </p:cNvPr>
          <p:cNvSpPr txBox="1"/>
          <p:nvPr/>
        </p:nvSpPr>
        <p:spPr>
          <a:xfrm>
            <a:off x="3950321" y="3036601"/>
            <a:ext cx="829014" cy="369332"/>
          </a:xfrm>
          <a:prstGeom prst="rect">
            <a:avLst/>
          </a:prstGeom>
          <a:noFill/>
        </p:spPr>
        <p:txBody>
          <a:bodyPr wrap="square" rtlCol="0">
            <a:spAutoFit/>
          </a:bodyPr>
          <a:lstStyle/>
          <a:p>
            <a:r>
              <a:rPr kumimoji="1" lang="en-US" altLang="ja-JP" dirty="0"/>
              <a:t>0.010s</a:t>
            </a:r>
            <a:endParaRPr kumimoji="1" lang="ja-JP" altLang="en-US" dirty="0"/>
          </a:p>
        </p:txBody>
      </p:sp>
      <p:sp>
        <p:nvSpPr>
          <p:cNvPr id="33" name="コンテンツ プレースホルダー 5">
            <a:extLst>
              <a:ext uri="{FF2B5EF4-FFF2-40B4-BE49-F238E27FC236}">
                <a16:creationId xmlns:a16="http://schemas.microsoft.com/office/drawing/2014/main" id="{AA090BDC-D288-4A85-9918-07AEC924F3E6}"/>
              </a:ext>
            </a:extLst>
          </p:cNvPr>
          <p:cNvSpPr txBox="1">
            <a:spLocks/>
          </p:cNvSpPr>
          <p:nvPr/>
        </p:nvSpPr>
        <p:spPr>
          <a:xfrm>
            <a:off x="6859334" y="6097582"/>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pic>
        <p:nvPicPr>
          <p:cNvPr id="19" name="図 18">
            <a:extLst>
              <a:ext uri="{FF2B5EF4-FFF2-40B4-BE49-F238E27FC236}">
                <a16:creationId xmlns:a16="http://schemas.microsoft.com/office/drawing/2014/main" id="{494F2A96-A373-4043-ACDA-7A53E7213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931" y="1491930"/>
            <a:ext cx="698069" cy="1989295"/>
          </a:xfrm>
          <a:prstGeom prst="rect">
            <a:avLst/>
          </a:prstGeom>
        </p:spPr>
      </p:pic>
      <p:pic>
        <p:nvPicPr>
          <p:cNvPr id="23" name="図 22">
            <a:extLst>
              <a:ext uri="{FF2B5EF4-FFF2-40B4-BE49-F238E27FC236}">
                <a16:creationId xmlns:a16="http://schemas.microsoft.com/office/drawing/2014/main" id="{F6FEEEEC-7B26-4441-A317-736260E0E5B8}"/>
              </a:ext>
            </a:extLst>
          </p:cNvPr>
          <p:cNvPicPr>
            <a:picLocks noChangeAspect="1"/>
          </p:cNvPicPr>
          <p:nvPr/>
        </p:nvPicPr>
        <p:blipFill rotWithShape="1">
          <a:blip r:embed="rId3">
            <a:extLst>
              <a:ext uri="{28A0092B-C50C-407E-A947-70E740481C1C}">
                <a14:useLocalDpi xmlns:a14="http://schemas.microsoft.com/office/drawing/2010/main" val="0"/>
              </a:ext>
            </a:extLst>
          </a:blip>
          <a:srcRect l="140"/>
          <a:stretch/>
        </p:blipFill>
        <p:spPr>
          <a:xfrm>
            <a:off x="8445930" y="3482538"/>
            <a:ext cx="698069" cy="1989296"/>
          </a:xfrm>
          <a:prstGeom prst="rect">
            <a:avLst/>
          </a:prstGeom>
        </p:spPr>
      </p:pic>
      <p:pic>
        <p:nvPicPr>
          <p:cNvPr id="27" name="図 26">
            <a:extLst>
              <a:ext uri="{FF2B5EF4-FFF2-40B4-BE49-F238E27FC236}">
                <a16:creationId xmlns:a16="http://schemas.microsoft.com/office/drawing/2014/main" id="{2A132CB4-C607-47D7-9E8E-C320EA68D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768" y="247836"/>
            <a:ext cx="1800000" cy="1800000"/>
          </a:xfrm>
          <a:prstGeom prst="rect">
            <a:avLst/>
          </a:prstGeom>
        </p:spPr>
      </p:pic>
      <p:pic>
        <p:nvPicPr>
          <p:cNvPr id="34" name="図 33">
            <a:extLst>
              <a:ext uri="{FF2B5EF4-FFF2-40B4-BE49-F238E27FC236}">
                <a16:creationId xmlns:a16="http://schemas.microsoft.com/office/drawing/2014/main" id="{E45284C1-A730-48F1-99AE-13EEEF4BB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7768" y="2194484"/>
            <a:ext cx="1800000" cy="1800000"/>
          </a:xfrm>
          <a:prstGeom prst="rect">
            <a:avLst/>
          </a:prstGeom>
        </p:spPr>
      </p:pic>
      <p:pic>
        <p:nvPicPr>
          <p:cNvPr id="36" name="図 35">
            <a:extLst>
              <a:ext uri="{FF2B5EF4-FFF2-40B4-BE49-F238E27FC236}">
                <a16:creationId xmlns:a16="http://schemas.microsoft.com/office/drawing/2014/main" id="{6E97226B-6F94-4143-B16F-93FDB62C3F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0428" y="4146033"/>
            <a:ext cx="1800000" cy="1800000"/>
          </a:xfrm>
          <a:prstGeom prst="rect">
            <a:avLst/>
          </a:prstGeom>
        </p:spPr>
      </p:pic>
      <p:pic>
        <p:nvPicPr>
          <p:cNvPr id="41" name="図 40">
            <a:extLst>
              <a:ext uri="{FF2B5EF4-FFF2-40B4-BE49-F238E27FC236}">
                <a16:creationId xmlns:a16="http://schemas.microsoft.com/office/drawing/2014/main" id="{3358F2C0-BD69-41E9-B6C4-125A6C045D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6023" y="247836"/>
            <a:ext cx="1800000" cy="1800000"/>
          </a:xfrm>
          <a:prstGeom prst="rect">
            <a:avLst/>
          </a:prstGeom>
        </p:spPr>
      </p:pic>
      <p:pic>
        <p:nvPicPr>
          <p:cNvPr id="43" name="図 42">
            <a:extLst>
              <a:ext uri="{FF2B5EF4-FFF2-40B4-BE49-F238E27FC236}">
                <a16:creationId xmlns:a16="http://schemas.microsoft.com/office/drawing/2014/main" id="{573861F7-FBA7-4932-964F-6C832632D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6023" y="2190593"/>
            <a:ext cx="1800000" cy="1800000"/>
          </a:xfrm>
          <a:prstGeom prst="rect">
            <a:avLst/>
          </a:prstGeom>
        </p:spPr>
      </p:pic>
      <p:pic>
        <p:nvPicPr>
          <p:cNvPr id="45" name="図 44">
            <a:extLst>
              <a:ext uri="{FF2B5EF4-FFF2-40B4-BE49-F238E27FC236}">
                <a16:creationId xmlns:a16="http://schemas.microsoft.com/office/drawing/2014/main" id="{474ED0B6-F1BB-4AEF-A49A-B264E16F8A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8183" y="4146033"/>
            <a:ext cx="1800000" cy="1800000"/>
          </a:xfrm>
          <a:prstGeom prst="rect">
            <a:avLst/>
          </a:prstGeom>
        </p:spPr>
      </p:pic>
    </p:spTree>
    <p:extLst>
      <p:ext uri="{BB962C8B-B14F-4D97-AF65-F5344CB8AC3E}">
        <p14:creationId xmlns:p14="http://schemas.microsoft.com/office/powerpoint/2010/main" val="143944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3E8AB27E-A555-4F5F-8DD6-946F6D79F11C}"/>
              </a:ext>
            </a:extLst>
          </p:cNvPr>
          <p:cNvSpPr txBox="1"/>
          <p:nvPr/>
        </p:nvSpPr>
        <p:spPr>
          <a:xfrm>
            <a:off x="4793726" y="5965873"/>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気相の速度ベクトル</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217205" y="900917"/>
            <a:ext cx="3732439" cy="3046988"/>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・負圧消滅後でも、空気の流れは粒子を流入させる方向に向いている。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最初にできる圧力勾配で空気</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粒子の流れができあがり、負圧消滅後も粒子の流入が続く。</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コンテンツ プレースホルダー 5">
            <a:extLst>
              <a:ext uri="{FF2B5EF4-FFF2-40B4-BE49-F238E27FC236}">
                <a16:creationId xmlns:a16="http://schemas.microsoft.com/office/drawing/2014/main" id="{83B7E75E-48BB-4938-A225-7E2CB034D6C4}"/>
              </a:ext>
            </a:extLst>
          </p:cNvPr>
          <p:cNvSpPr txBox="1">
            <a:spLocks/>
          </p:cNvSpPr>
          <p:nvPr/>
        </p:nvSpPr>
        <p:spPr>
          <a:xfrm>
            <a:off x="4862724" y="5520816"/>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cxnSp>
        <p:nvCxnSpPr>
          <p:cNvPr id="29" name="直線コネクタ 28">
            <a:extLst>
              <a:ext uri="{FF2B5EF4-FFF2-40B4-BE49-F238E27FC236}">
                <a16:creationId xmlns:a16="http://schemas.microsoft.com/office/drawing/2014/main" id="{DBDC71D4-AFE9-413B-8144-47C8A8525EF1}"/>
              </a:ext>
            </a:extLst>
          </p:cNvPr>
          <p:cNvCxnSpPr>
            <a:cxnSpLocks/>
          </p:cNvCxnSpPr>
          <p:nvPr/>
        </p:nvCxnSpPr>
        <p:spPr>
          <a:xfrm>
            <a:off x="6643435" y="673524"/>
            <a:ext cx="3872" cy="48581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0AD77473-809B-4128-86EC-810250AFA4D0}"/>
              </a:ext>
            </a:extLst>
          </p:cNvPr>
          <p:cNvSpPr txBox="1"/>
          <p:nvPr/>
        </p:nvSpPr>
        <p:spPr>
          <a:xfrm>
            <a:off x="4033710" y="1398163"/>
            <a:ext cx="829014" cy="369332"/>
          </a:xfrm>
          <a:prstGeom prst="rect">
            <a:avLst/>
          </a:prstGeom>
          <a:noFill/>
        </p:spPr>
        <p:txBody>
          <a:bodyPr wrap="square" rtlCol="0">
            <a:spAutoFit/>
          </a:bodyPr>
          <a:lstStyle/>
          <a:p>
            <a:r>
              <a:rPr kumimoji="1" lang="en-US" altLang="ja-JP" dirty="0"/>
              <a:t>0.010s</a:t>
            </a:r>
            <a:endParaRPr kumimoji="1" lang="ja-JP" altLang="en-US" dirty="0"/>
          </a:p>
        </p:txBody>
      </p:sp>
      <p:sp>
        <p:nvSpPr>
          <p:cNvPr id="31" name="テキスト ボックス 30">
            <a:extLst>
              <a:ext uri="{FF2B5EF4-FFF2-40B4-BE49-F238E27FC236}">
                <a16:creationId xmlns:a16="http://schemas.microsoft.com/office/drawing/2014/main" id="{452A89E6-52F0-4971-A611-391A15E5BB1D}"/>
              </a:ext>
            </a:extLst>
          </p:cNvPr>
          <p:cNvSpPr txBox="1"/>
          <p:nvPr/>
        </p:nvSpPr>
        <p:spPr>
          <a:xfrm>
            <a:off x="4049738" y="4386151"/>
            <a:ext cx="829014" cy="369332"/>
          </a:xfrm>
          <a:prstGeom prst="rect">
            <a:avLst/>
          </a:prstGeom>
          <a:noFill/>
        </p:spPr>
        <p:txBody>
          <a:bodyPr wrap="square" rtlCol="0">
            <a:spAutoFit/>
          </a:bodyPr>
          <a:lstStyle/>
          <a:p>
            <a:r>
              <a:rPr kumimoji="1" lang="en-US" altLang="ja-JP" dirty="0"/>
              <a:t>0.040s</a:t>
            </a:r>
            <a:endParaRPr kumimoji="1" lang="ja-JP" altLang="en-US" dirty="0"/>
          </a:p>
        </p:txBody>
      </p:sp>
      <p:sp>
        <p:nvSpPr>
          <p:cNvPr id="32" name="テキスト ボックス 31">
            <a:extLst>
              <a:ext uri="{FF2B5EF4-FFF2-40B4-BE49-F238E27FC236}">
                <a16:creationId xmlns:a16="http://schemas.microsoft.com/office/drawing/2014/main" id="{7B7F1166-E70B-43B9-88EA-AAC665C4F678}"/>
              </a:ext>
            </a:extLst>
          </p:cNvPr>
          <p:cNvSpPr txBox="1"/>
          <p:nvPr/>
        </p:nvSpPr>
        <p:spPr>
          <a:xfrm>
            <a:off x="4028064" y="2955834"/>
            <a:ext cx="829014" cy="369332"/>
          </a:xfrm>
          <a:prstGeom prst="rect">
            <a:avLst/>
          </a:prstGeom>
          <a:noFill/>
        </p:spPr>
        <p:txBody>
          <a:bodyPr wrap="square" rtlCol="0">
            <a:spAutoFit/>
          </a:bodyPr>
          <a:lstStyle/>
          <a:p>
            <a:r>
              <a:rPr kumimoji="1" lang="en-US" altLang="ja-JP" dirty="0"/>
              <a:t>0.020s</a:t>
            </a:r>
            <a:endParaRPr kumimoji="1" lang="ja-JP" altLang="en-US" dirty="0"/>
          </a:p>
        </p:txBody>
      </p:sp>
      <p:sp>
        <p:nvSpPr>
          <p:cNvPr id="33" name="コンテンツ プレースホルダー 5">
            <a:extLst>
              <a:ext uri="{FF2B5EF4-FFF2-40B4-BE49-F238E27FC236}">
                <a16:creationId xmlns:a16="http://schemas.microsoft.com/office/drawing/2014/main" id="{AA090BDC-D288-4A85-9918-07AEC924F3E6}"/>
              </a:ext>
            </a:extLst>
          </p:cNvPr>
          <p:cNvSpPr txBox="1">
            <a:spLocks/>
          </p:cNvSpPr>
          <p:nvPr/>
        </p:nvSpPr>
        <p:spPr>
          <a:xfrm>
            <a:off x="6643435" y="5512024"/>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6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pic>
        <p:nvPicPr>
          <p:cNvPr id="10" name="図 9">
            <a:extLst>
              <a:ext uri="{FF2B5EF4-FFF2-40B4-BE49-F238E27FC236}">
                <a16:creationId xmlns:a16="http://schemas.microsoft.com/office/drawing/2014/main" id="{90186720-52BA-4DB2-A8FA-23F54C470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891" y="3908438"/>
            <a:ext cx="3545392" cy="1515176"/>
          </a:xfrm>
          <a:prstGeom prst="rect">
            <a:avLst/>
          </a:prstGeom>
        </p:spPr>
      </p:pic>
      <p:pic>
        <p:nvPicPr>
          <p:cNvPr id="12" name="図 11">
            <a:extLst>
              <a:ext uri="{FF2B5EF4-FFF2-40B4-BE49-F238E27FC236}">
                <a16:creationId xmlns:a16="http://schemas.microsoft.com/office/drawing/2014/main" id="{57220490-1E8F-4C8B-85AB-8A4FD5339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891" y="694592"/>
            <a:ext cx="3566205" cy="1524071"/>
          </a:xfrm>
          <a:prstGeom prst="rect">
            <a:avLst/>
          </a:prstGeom>
        </p:spPr>
      </p:pic>
      <p:pic>
        <p:nvPicPr>
          <p:cNvPr id="16" name="図 15">
            <a:extLst>
              <a:ext uri="{FF2B5EF4-FFF2-40B4-BE49-F238E27FC236}">
                <a16:creationId xmlns:a16="http://schemas.microsoft.com/office/drawing/2014/main" id="{EFB0BB04-38DD-42B0-A586-68B9F1A31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891" y="2287165"/>
            <a:ext cx="3566206" cy="1524071"/>
          </a:xfrm>
          <a:prstGeom prst="rect">
            <a:avLst/>
          </a:prstGeom>
        </p:spPr>
      </p:pic>
    </p:spTree>
    <p:extLst>
      <p:ext uri="{BB962C8B-B14F-4D97-AF65-F5344CB8AC3E}">
        <p14:creationId xmlns:p14="http://schemas.microsoft.com/office/powerpoint/2010/main" val="68150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吸引効果の有無の比較まとめ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2677656"/>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吸引効果有りの落下と自然落下の比較を行った。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吸引効果の具体的な作用の仕方は、</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下杵降下の瞬間のみに、負圧が下杵上部に発生し圧力勾配ができる。その作用により、粒子が下杵上面に吸い付く。さらに、空気</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粒子の流れができあがり充填が促される。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ということが明らかとなった。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279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7043B25-2717-4621-9A15-CA4E4FA4B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586" y="606000"/>
            <a:ext cx="4057549" cy="3021940"/>
          </a:xfrm>
          <a:prstGeom prst="rect">
            <a:avLst/>
          </a:prstGeom>
          <a:ln w="19050">
            <a:solidFill>
              <a:schemeClr val="bg1">
                <a:lumMod val="50000"/>
              </a:schemeClr>
            </a:solidFill>
          </a:ln>
        </p:spPr>
      </p:pic>
      <p:sp>
        <p:nvSpPr>
          <p:cNvPr id="6" name="テキスト ボックス 5">
            <a:extLst>
              <a:ext uri="{FF2B5EF4-FFF2-40B4-BE49-F238E27FC236}">
                <a16:creationId xmlns:a16="http://schemas.microsoft.com/office/drawing/2014/main" id="{3012F697-0FFE-469B-99A3-1F57924FFD23}"/>
              </a:ext>
            </a:extLst>
          </p:cNvPr>
          <p:cNvSpPr txBox="1"/>
          <p:nvPr/>
        </p:nvSpPr>
        <p:spPr>
          <a:xfrm>
            <a:off x="292100" y="3752850"/>
            <a:ext cx="2241550"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吸引効果有り</a:t>
            </a: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520950" y="3752850"/>
            <a:ext cx="2241550"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自然落下</a:t>
            </a: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569660"/>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吸引効果があると充填時間が短い。動画をみると勢いよく粒子が流入していることがわかる。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流入量の変化をみてみる。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3" y="3945454"/>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sp>
        <p:nvSpPr>
          <p:cNvPr id="3" name="テキスト ボックス 2">
            <a:extLst>
              <a:ext uri="{FF2B5EF4-FFF2-40B4-BE49-F238E27FC236}">
                <a16:creationId xmlns:a16="http://schemas.microsoft.com/office/drawing/2014/main" id="{9B121A32-6E01-4C59-84FC-3B686DFEDBD7}"/>
              </a:ext>
            </a:extLst>
          </p:cNvPr>
          <p:cNvSpPr txBox="1"/>
          <p:nvPr/>
        </p:nvSpPr>
        <p:spPr>
          <a:xfrm>
            <a:off x="7270503" y="2078054"/>
            <a:ext cx="1063870" cy="369332"/>
          </a:xfrm>
          <a:prstGeom prst="rect">
            <a:avLst/>
          </a:prstGeom>
          <a:noFill/>
        </p:spPr>
        <p:txBody>
          <a:bodyPr wrap="square" rtlCol="0">
            <a:spAutoFit/>
          </a:bodyPr>
          <a:lstStyle/>
          <a:p>
            <a:r>
              <a:rPr kumimoji="1" lang="en-US" altLang="ja-JP" dirty="0">
                <a:solidFill>
                  <a:srgbClr val="E64A49"/>
                </a:solidFill>
              </a:rPr>
              <a:t>0.174 s</a:t>
            </a:r>
            <a:endParaRPr kumimoji="1" lang="ja-JP" altLang="en-US" dirty="0">
              <a:solidFill>
                <a:srgbClr val="E64A49"/>
              </a:solidFill>
            </a:endParaRPr>
          </a:p>
        </p:txBody>
      </p:sp>
      <p:cxnSp>
        <p:nvCxnSpPr>
          <p:cNvPr id="9" name="直線コネクタ 8">
            <a:extLst>
              <a:ext uri="{FF2B5EF4-FFF2-40B4-BE49-F238E27FC236}">
                <a16:creationId xmlns:a16="http://schemas.microsoft.com/office/drawing/2014/main" id="{C1C9B850-2BF8-4722-AB67-33DD986703F0}"/>
              </a:ext>
            </a:extLst>
          </p:cNvPr>
          <p:cNvCxnSpPr>
            <a:cxnSpLocks/>
          </p:cNvCxnSpPr>
          <p:nvPr/>
        </p:nvCxnSpPr>
        <p:spPr>
          <a:xfrm>
            <a:off x="7852072" y="842682"/>
            <a:ext cx="0" cy="23443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5306635-1E75-4159-BE6C-E70332408964}"/>
              </a:ext>
            </a:extLst>
          </p:cNvPr>
          <p:cNvCxnSpPr>
            <a:cxnSpLocks/>
          </p:cNvCxnSpPr>
          <p:nvPr/>
        </p:nvCxnSpPr>
        <p:spPr>
          <a:xfrm>
            <a:off x="8328005" y="855892"/>
            <a:ext cx="0" cy="23311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AE37121-4775-4DC4-B2A1-87AF163F4F57}"/>
              </a:ext>
            </a:extLst>
          </p:cNvPr>
          <p:cNvSpPr txBox="1"/>
          <p:nvPr/>
        </p:nvSpPr>
        <p:spPr>
          <a:xfrm>
            <a:off x="7833213" y="1595582"/>
            <a:ext cx="1063870" cy="369332"/>
          </a:xfrm>
          <a:prstGeom prst="rect">
            <a:avLst/>
          </a:prstGeom>
          <a:noFill/>
        </p:spPr>
        <p:txBody>
          <a:bodyPr wrap="square" rtlCol="0">
            <a:spAutoFit/>
          </a:bodyPr>
          <a:lstStyle/>
          <a:p>
            <a:r>
              <a:rPr kumimoji="1" lang="en-US" altLang="ja-JP" dirty="0">
                <a:solidFill>
                  <a:srgbClr val="3636DE"/>
                </a:solidFill>
              </a:rPr>
              <a:t>0.210 s</a:t>
            </a:r>
            <a:endParaRPr kumimoji="1" lang="ja-JP" altLang="en-US" dirty="0">
              <a:solidFill>
                <a:srgbClr val="3636DE"/>
              </a:solidFill>
            </a:endParaRPr>
          </a:p>
        </p:txBody>
      </p:sp>
      <p:sp>
        <p:nvSpPr>
          <p:cNvPr id="13" name="テキスト ボックス 12">
            <a:extLst>
              <a:ext uri="{FF2B5EF4-FFF2-40B4-BE49-F238E27FC236}">
                <a16:creationId xmlns:a16="http://schemas.microsoft.com/office/drawing/2014/main" id="{D01EF467-C6CC-45AC-9F35-AA849E12CD60}"/>
              </a:ext>
            </a:extLst>
          </p:cNvPr>
          <p:cNvSpPr txBox="1"/>
          <p:nvPr/>
        </p:nvSpPr>
        <p:spPr>
          <a:xfrm>
            <a:off x="5000624" y="3670883"/>
            <a:ext cx="3927476" cy="253916"/>
          </a:xfrm>
          <a:prstGeom prst="rect">
            <a:avLst/>
          </a:prstGeom>
          <a:noFill/>
        </p:spPr>
        <p:txBody>
          <a:bodyPr wrap="square" rtlCol="0">
            <a:spAutoFit/>
          </a:bodyPr>
          <a:lstStyle/>
          <a:p>
            <a:r>
              <a:rPr lang="ja-JP" altLang="en-US" sz="1050" dirty="0"/>
              <a:t>図中の時刻は、各速度において計算終了時の</a:t>
            </a:r>
            <a:r>
              <a:rPr lang="en-US" altLang="ja-JP" sz="1050" dirty="0"/>
              <a:t>99%</a:t>
            </a:r>
            <a:r>
              <a:rPr lang="ja-JP" altLang="en-US" sz="1050" dirty="0"/>
              <a:t>に達した時刻</a:t>
            </a:r>
          </a:p>
        </p:txBody>
      </p:sp>
      <p:pic>
        <p:nvPicPr>
          <p:cNvPr id="4" name="clear">
            <a:hlinkClick r:id="" action="ppaction://media"/>
            <a:extLst>
              <a:ext uri="{FF2B5EF4-FFF2-40B4-BE49-F238E27FC236}">
                <a16:creationId xmlns:a16="http://schemas.microsoft.com/office/drawing/2014/main" id="{F9937397-00A8-4741-AE59-7B405F3A99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150" y="606000"/>
            <a:ext cx="4532910" cy="3021940"/>
          </a:xfrm>
          <a:prstGeom prst="rect">
            <a:avLst/>
          </a:prstGeom>
          <a:ln w="19050">
            <a:solidFill>
              <a:schemeClr val="bg1">
                <a:lumMod val="50000"/>
              </a:schemeClr>
            </a:solidFill>
          </a:ln>
        </p:spPr>
      </p:pic>
    </p:spTree>
    <p:extLst>
      <p:ext uri="{BB962C8B-B14F-4D97-AF65-F5344CB8AC3E}">
        <p14:creationId xmlns:p14="http://schemas.microsoft.com/office/powerpoint/2010/main" val="35754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2036</TotalTime>
  <Words>535</Words>
  <Application>Microsoft Office PowerPoint</Application>
  <PresentationFormat>画面に合わせる (4:3)</PresentationFormat>
  <Paragraphs>86</Paragraphs>
  <Slides>9</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メイリオ</vt:lpstr>
      <vt:lpstr>Arial</vt:lpstr>
      <vt:lpstr>Calibri</vt:lpstr>
      <vt:lpstr>Calibri Light</vt:lpstr>
      <vt:lpstr>Cambria Math</vt:lpstr>
      <vt:lpstr>Segoe UI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209</cp:revision>
  <dcterms:created xsi:type="dcterms:W3CDTF">2019-02-26T01:59:40Z</dcterms:created>
  <dcterms:modified xsi:type="dcterms:W3CDTF">2019-03-20T01:54:31Z</dcterms:modified>
</cp:coreProperties>
</file>